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8" r:id="rId5"/>
    <p:sldId id="266" r:id="rId6"/>
    <p:sldId id="261" r:id="rId7"/>
    <p:sldId id="264" r:id="rId8"/>
    <p:sldId id="259" r:id="rId9"/>
    <p:sldId id="262" r:id="rId10"/>
    <p:sldId id="265" r:id="rId11"/>
    <p:sldId id="267" r:id="rId12"/>
  </p:sldIdLst>
  <p:sldSz cx="18288000" cy="10287000"/>
  <p:notesSz cx="6858000" cy="9144000"/>
  <p:embeddedFontLst>
    <p:embeddedFont>
      <p:font typeface="Aileron Bold" panose="020B0600000101010101" charset="0"/>
      <p:regular r:id="rId14"/>
    </p:embeddedFont>
    <p:embeddedFont>
      <p:font typeface="Aileron Heavy" panose="020B0600000101010101" charset="0"/>
      <p:regular r:id="rId15"/>
    </p:embeddedFont>
    <p:embeddedFont>
      <p:font typeface="Bitcount Grid Double Roman Semi" panose="00000009000000020000" pitchFamily="50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oto Sans KR Black" panose="020B0200000000000000" pitchFamily="50" charset="-127"/>
      <p:bold r:id="rId21"/>
    </p:embeddedFont>
    <p:embeddedFont>
      <p:font typeface="Work Sans" pitchFamily="2" charset="0"/>
      <p:regular r:id="rId22"/>
      <p:bold r:id="rId23"/>
      <p:italic r:id="rId24"/>
      <p:boldItalic r:id="rId25"/>
    </p:embeddedFont>
    <p:embeddedFont>
      <p:font typeface="Work Sans Bold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페이퍼로지 7 Bold" pitchFamily="2" charset="-127"/>
      <p:bold r:id="rId29"/>
    </p:embeddedFont>
    <p:embeddedFont>
      <p:font typeface="페이퍼로지 8 ExtraBold" pitchFamily="2" charset="-127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943" autoAdjust="0"/>
  </p:normalViewPr>
  <p:slideViewPr>
    <p:cSldViewPr>
      <p:cViewPr varScale="1">
        <p:scale>
          <a:sx n="56" d="100"/>
          <a:sy n="56" d="100"/>
        </p:scale>
        <p:origin x="168" y="7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452993"/>
            <a:ext cx="14570444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549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Q&amp;A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7CE2AC6-CA88-0299-B0ED-5CFC1D24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85" y="952500"/>
            <a:ext cx="2951893" cy="3048000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389FCC34-1739-5C8F-2B70-FD8315FB65DD}"/>
              </a:ext>
            </a:extLst>
          </p:cNvPr>
          <p:cNvSpPr txBox="1"/>
          <p:nvPr/>
        </p:nvSpPr>
        <p:spPr>
          <a:xfrm>
            <a:off x="4495800" y="1181100"/>
            <a:ext cx="6850128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길단위인구</a:t>
            </a:r>
            <a:br>
              <a:rPr lang="en-US" altLang="ko-KR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</a:b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기준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년분기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코드는 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int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형</a:t>
            </a:r>
            <a:endParaRPr lang="en-US" altLang="ko-KR" sz="2199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기준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년분기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_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코드에서 </a:t>
            </a:r>
            <a:r>
              <a:rPr lang="en-US" altLang="ko-KR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2024</a:t>
            </a:r>
            <a:r>
              <a:rPr lang="ko-KR" altLang="en-US" sz="2199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년이 포함된 항목만 추출</a:t>
            </a: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2ECC5B-7128-1433-E627-A0ED7475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85" y="5505549"/>
            <a:ext cx="4800600" cy="4251960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F2AE54A4-16ED-371B-EA71-739D5553850A}"/>
              </a:ext>
            </a:extLst>
          </p:cNvPr>
          <p:cNvSpPr txBox="1"/>
          <p:nvPr/>
        </p:nvSpPr>
        <p:spPr>
          <a:xfrm>
            <a:off x="2037885" y="6134100"/>
            <a:ext cx="26670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업종별 점포분포</a:t>
            </a:r>
            <a:endParaRPr lang="ko-KR" altLang="en-US" dirty="0"/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CE76FC-C250-9560-8A1B-7631E120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918" y="5540490"/>
            <a:ext cx="4900882" cy="3666586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52372A2-0BC8-B445-F29B-B80815C3417D}"/>
              </a:ext>
            </a:extLst>
          </p:cNvPr>
          <p:cNvSpPr txBox="1"/>
          <p:nvPr/>
        </p:nvSpPr>
        <p:spPr>
          <a:xfrm>
            <a:off x="8229600" y="6162675"/>
            <a:ext cx="26670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업종별 점포분포</a:t>
            </a:r>
            <a:endParaRPr lang="ko-KR" altLang="en-US" dirty="0"/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3E0B6044-CE8E-41AC-B568-A21893F7C5DA}"/>
              </a:ext>
            </a:extLst>
          </p:cNvPr>
          <p:cNvSpPr txBox="1"/>
          <p:nvPr/>
        </p:nvSpPr>
        <p:spPr>
          <a:xfrm>
            <a:off x="12954000" y="1003605"/>
            <a:ext cx="4900882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dirty="0" err="1"/>
              <a:t>행정동별</a:t>
            </a:r>
            <a:r>
              <a:rPr lang="ko-KR" altLang="en-US" dirty="0"/>
              <a:t> 평균 공시지가를 구하기 위해</a:t>
            </a:r>
            <a:br>
              <a:rPr lang="en-US" altLang="ko-KR" dirty="0"/>
            </a:br>
            <a:r>
              <a:rPr lang="ko-KR" altLang="en-US" dirty="0" err="1"/>
              <a:t>법정동</a:t>
            </a:r>
            <a:r>
              <a:rPr lang="en-US" altLang="ko-KR" dirty="0"/>
              <a:t>(</a:t>
            </a:r>
            <a:r>
              <a:rPr lang="ko-KR" altLang="en-US" dirty="0"/>
              <a:t>땅의 주소</a:t>
            </a:r>
            <a:r>
              <a:rPr lang="en-US" altLang="ko-KR" dirty="0"/>
              <a:t>)</a:t>
            </a:r>
            <a:r>
              <a:rPr lang="ko-KR" altLang="en-US" dirty="0"/>
              <a:t> 과 행정동</a:t>
            </a:r>
            <a:r>
              <a:rPr lang="en-US" altLang="ko-KR" dirty="0"/>
              <a:t>(</a:t>
            </a:r>
            <a:r>
              <a:rPr lang="ko-KR" altLang="en-US" dirty="0"/>
              <a:t>법정동을 묶어서 관리하는 팀</a:t>
            </a:r>
            <a:r>
              <a:rPr lang="en-US" altLang="ko-KR" dirty="0"/>
              <a:t>)</a:t>
            </a:r>
            <a:r>
              <a:rPr lang="ko-KR" altLang="en-US" dirty="0"/>
              <a:t>은 다르다는 것을 알아야함</a:t>
            </a:r>
            <a:endParaRPr lang="en-US" altLang="ko-KR" dirty="0"/>
          </a:p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dirty="0"/>
              <a:t>법정동은 법적 주소에 관한 것으로 기존에 우리가 알고 있던 주소의 동을 </a:t>
            </a:r>
            <a:r>
              <a:rPr lang="ko-KR" altLang="en-US" dirty="0" err="1"/>
              <a:t>말하는것으로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자리의 코드를 가지고 있습니다</a:t>
            </a:r>
            <a:r>
              <a:rPr lang="en-US" altLang="ko-KR" dirty="0"/>
              <a:t>.</a:t>
            </a:r>
          </a:p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dirty="0"/>
              <a:t>행정동은 행정업무</a:t>
            </a:r>
            <a:r>
              <a:rPr lang="en-US" altLang="ko-KR" dirty="0"/>
              <a:t>, </a:t>
            </a:r>
            <a:r>
              <a:rPr lang="ko-KR" altLang="en-US" dirty="0"/>
              <a:t>서비스 제공에 따라 나뉘는 곳으로 행정동 코드는 </a:t>
            </a:r>
            <a:r>
              <a:rPr lang="en-US" altLang="ko-KR" dirty="0"/>
              <a:t>8</a:t>
            </a:r>
            <a:r>
              <a:rPr lang="ko-KR" altLang="en-US" dirty="0"/>
              <a:t>자리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1" indent="0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C4C2BA-4661-44D3-87D9-1C3C2D67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1282" y="6313719"/>
            <a:ext cx="4058216" cy="1609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0E8AD7-B76D-4AC6-8C22-940929AEA11C}"/>
              </a:ext>
            </a:extLst>
          </p:cNvPr>
          <p:cNvSpPr txBox="1"/>
          <p:nvPr/>
        </p:nvSpPr>
        <p:spPr>
          <a:xfrm>
            <a:off x="12954000" y="5800675"/>
            <a:ext cx="26670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소득소비 중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관련있는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 컬럼 만 추출해서 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2024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년에 대해 행정동 </a:t>
            </a:r>
            <a:r>
              <a:rPr lang="ko-KR" altLang="en-US" sz="2199" u="none" strike="noStrike" dirty="0" err="1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코드별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"/>
                <a:sym typeface="Work Sans"/>
              </a:rPr>
              <a:t> 지출 합산 데이터</a:t>
            </a:r>
            <a:endParaRPr lang="en-US" sz="2199" u="none" strike="noStrike" dirty="0">
              <a:solidFill>
                <a:srgbClr val="1351AA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99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49156" y="807102"/>
            <a:ext cx="5261266" cy="1067513"/>
            <a:chOff x="0" y="0"/>
            <a:chExt cx="7015022" cy="14233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9596" y="472540"/>
              <a:ext cx="5475830" cy="65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9156" y="4038318"/>
            <a:ext cx="6324601" cy="1908472"/>
            <a:chOff x="0" y="-111761"/>
            <a:chExt cx="7015022" cy="25446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-111761"/>
              <a:ext cx="7015022" cy="2544631"/>
              <a:chOff x="0" y="-19050"/>
              <a:chExt cx="1195732" cy="4337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414691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0893" y="407959"/>
              <a:ext cx="6033237" cy="179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DESIGN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50329" y="6227210"/>
            <a:ext cx="6324601" cy="1938033"/>
            <a:chOff x="0" y="-111761"/>
            <a:chExt cx="8432802" cy="2584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11761"/>
              <a:ext cx="8432802" cy="2584044"/>
              <a:chOff x="0" y="-19050"/>
              <a:chExt cx="1437397" cy="4404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37397" cy="421409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5820" y="518408"/>
              <a:ext cx="7862279" cy="179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KEY IMPLEMENTATIONS</a:t>
              </a:r>
            </a:p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>
                <a:lnSpc>
                  <a:spcPts val="3500"/>
                </a:lnSpc>
              </a:pP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724543"/>
            <a:ext cx="5261266" cy="1067513"/>
            <a:chOff x="0" y="0"/>
            <a:chExt cx="7015022" cy="14233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79431"/>
              <a:ext cx="7015022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CONCLUSION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89417" y="2000161"/>
            <a:ext cx="6347047" cy="2194330"/>
            <a:chOff x="0" y="-111761"/>
            <a:chExt cx="7015022" cy="29257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111761"/>
              <a:ext cx="7015022" cy="2544625"/>
              <a:chOff x="0" y="-19050"/>
              <a:chExt cx="1195732" cy="4337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414690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51541" y="420195"/>
              <a:ext cx="6311939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PROJECT DEFINITION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GOALS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1B3BC3-9C4F-41E5-A274-1C6780429BAE}"/>
              </a:ext>
            </a:extLst>
          </p:cNvPr>
          <p:cNvSpPr txBox="1"/>
          <p:nvPr/>
        </p:nvSpPr>
        <p:spPr>
          <a:xfrm>
            <a:off x="1386103" y="344999"/>
            <a:ext cx="327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개발동기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주제선정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개발일정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팀원소개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HISTORY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프로토타입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기술스택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협업도구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ERD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페이지상세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프로젝트 </a:t>
            </a:r>
            <a:r>
              <a:rPr lang="ko-KR" altLang="en-US" dirty="0" err="1">
                <a:solidFill>
                  <a:schemeClr val="bg1"/>
                </a:solidFill>
              </a:rPr>
              <a:t>개발시</a:t>
            </a:r>
            <a:r>
              <a:rPr lang="ko-KR" altLang="en-US" dirty="0">
                <a:solidFill>
                  <a:schemeClr val="bg1"/>
                </a:solidFill>
              </a:rPr>
              <a:t> 겪었던 점들 정리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QNA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1427" y="2553964"/>
            <a:ext cx="3572105" cy="3611654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53193" y="3380526"/>
            <a:ext cx="3572105" cy="3611654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00328" y="2447510"/>
            <a:ext cx="3572105" cy="3611654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21921" y="7520513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INHO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00951" y="8178171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커뮤니티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17739" y="6657939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0580" y="7730565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420104" y="7502492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 페이지</a:t>
            </a:r>
            <a:endParaRPr lang="en-US" altLang="ko-KR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700900" y="2048006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b="1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bers/Roles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607" y="5874406"/>
            <a:ext cx="6803911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rPr>
              <a:t>)</a:t>
            </a:r>
            <a:endParaRPr lang="en-US" sz="2198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863263" y="3114570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409" y="4455124"/>
            <a:ext cx="8083730" cy="97481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609600" y="2109958"/>
            <a:ext cx="3581401" cy="352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r>
              <a:rPr lang="ko-KR" altLang="en-US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b="1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Overview</a:t>
            </a:r>
            <a:endParaRPr lang="en-US" sz="3200" b="1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20" y="2250598"/>
            <a:ext cx="10428813" cy="563807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2743200" y="8223199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>
                  <a:solidFill>
                    <a:srgbClr val="1351AA"/>
                  </a:solidFill>
                  <a:latin typeface="페이퍼로지 7 Bold" pitchFamily="2" charset="-127"/>
                  <a:ea typeface="페이퍼로지 7 Bold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53800" y="1974873"/>
            <a:ext cx="5088798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1541" dirty="0">
                <a:solidFill>
                  <a:schemeClr val="accent1">
                    <a:lumMod val="50000"/>
                  </a:schemeClr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136360" y="5617440"/>
            <a:ext cx="8151639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상권 데이터가 일자리가 되는 곳 데이터로 미래를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잡아 성장할 수 있는 기회를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or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2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을 수 있도록 도움을 제공</a:t>
            </a:r>
            <a:b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endParaRPr lang="en-US" altLang="ko-KR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0" lvl="1" indent="0" algn="l">
              <a:lnSpc>
                <a:spcPts val="2859"/>
              </a:lnSpc>
            </a:pP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JOB</a:t>
            </a:r>
            <a:r>
              <a:rPr lang="ko-KR" altLang="en-US" sz="2599" b="1" dirty="0" err="1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599" b="1" dirty="0">
                <a:solidFill>
                  <a:schemeClr val="tx2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수 있도록 돕는 스마트한 상권 솔루션</a:t>
            </a:r>
            <a:endParaRPr lang="en-US" sz="2599" b="1" dirty="0">
              <a:solidFill>
                <a:schemeClr val="tx2">
                  <a:lumMod val="50000"/>
                </a:schemeClr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053" y="3120728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1205" y="6078098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0525" y="3335577"/>
            <a:ext cx="1319166" cy="336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Design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3440" y="6328212"/>
            <a:ext cx="1583639" cy="336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4715" y="3269271"/>
            <a:ext cx="3152285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FIGMA</a:t>
            </a:r>
            <a:r>
              <a:rPr lang="ko-KR" altLang="en-US" sz="2199" b="1" dirty="0">
                <a:solidFill>
                  <a:srgbClr val="E3E2DE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활용한 디자인</a:t>
            </a:r>
            <a:endParaRPr lang="en-US" sz="2199" b="1" dirty="0">
              <a:solidFill>
                <a:srgbClr val="E3E2DE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324715" y="5998933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0525" y="4126040"/>
            <a:ext cx="8333885" cy="10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ctr">
              <a:lnSpc>
                <a:spcPts val="3500"/>
              </a:lnSpc>
            </a:pP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24715" y="6532502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F1AFEBFF-D9C7-42B7-A3DD-097CD81ADC11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System Design &amp; Development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76250" y="2846746"/>
            <a:ext cx="4876851" cy="6964004"/>
            <a:chOff x="0" y="0"/>
            <a:chExt cx="12749938" cy="18206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49938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/>
              <a:stretch>
                <a:fillRect l="-19530" r="-9479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7000" y="2846746"/>
            <a:ext cx="7402861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프로그림 시연 </a:t>
            </a:r>
            <a:endParaRPr lang="en-US" altLang="ko-KR" sz="2199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 기능 소개</a:t>
            </a:r>
            <a:endParaRPr lang="en-US" altLang="ko-KR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데이터분석된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부분 추가하기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핵심기능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 차트에서 어떤 데이터로 어떤 설명을 하려고 하는건지</a:t>
            </a:r>
            <a: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12" y="476250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250" y="276225"/>
            <a:ext cx="893898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12" y="746760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561</Words>
  <Application>Microsoft Office PowerPoint</Application>
  <PresentationFormat>사용자 지정</PresentationFormat>
  <Paragraphs>108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Work Sans Bold</vt:lpstr>
      <vt:lpstr>Bitcount Grid Double Roman Semi</vt:lpstr>
      <vt:lpstr>페이퍼로지 8 ExtraBold</vt:lpstr>
      <vt:lpstr>맑은 고딕</vt:lpstr>
      <vt:lpstr>Aileron Heavy</vt:lpstr>
      <vt:lpstr>Arial</vt:lpstr>
      <vt:lpstr>Work Sans</vt:lpstr>
      <vt:lpstr>페이퍼로지 7 Bold</vt:lpstr>
      <vt:lpstr>Noto Sans KR Black</vt:lpstr>
      <vt:lpstr>Calibri</vt:lpstr>
      <vt:lpstr>Aileron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27</cp:revision>
  <dcterms:created xsi:type="dcterms:W3CDTF">2006-08-16T00:00:00Z</dcterms:created>
  <dcterms:modified xsi:type="dcterms:W3CDTF">2025-11-27T08:48:42Z</dcterms:modified>
  <dc:identifier>DAG5qZLZ9dk</dc:identifier>
</cp:coreProperties>
</file>